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8" r:id="rId2"/>
    <p:sldId id="256" r:id="rId3"/>
    <p:sldId id="259" r:id="rId4"/>
    <p:sldId id="257" r:id="rId5"/>
    <p:sldId id="260" r:id="rId6"/>
    <p:sldId id="261" r:id="rId7"/>
    <p:sldId id="262" r:id="rId8"/>
    <p:sldId id="263" r:id="rId9"/>
    <p:sldId id="264" r:id="rId10"/>
    <p:sldId id="265" r:id="rId11"/>
    <p:sldId id="266" r:id="rId12"/>
    <p:sldId id="267" r:id="rId13"/>
    <p:sldId id="268" r:id="rId14"/>
    <p:sldId id="269" r:id="rId15"/>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0DCD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307" autoAdjust="0"/>
    <p:restoredTop sz="94660"/>
  </p:normalViewPr>
  <p:slideViewPr>
    <p:cSldViewPr snapToGrid="0">
      <p:cViewPr varScale="1">
        <p:scale>
          <a:sx n="90" d="100"/>
          <a:sy n="90" d="100"/>
        </p:scale>
        <p:origin x="558"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endParaRPr lang="fr-FR"/>
          </a:p>
        </p:txBody>
      </p:sp>
      <p:sp>
        <p:nvSpPr>
          <p:cNvPr id="3" name="Sous-titr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Modifier le style des sous-titres du masque</a:t>
            </a:r>
            <a:endParaRPr lang="fr-FR"/>
          </a:p>
        </p:txBody>
      </p:sp>
      <p:sp>
        <p:nvSpPr>
          <p:cNvPr id="4" name="Espace réservé de la date 3"/>
          <p:cNvSpPr>
            <a:spLocks noGrp="1"/>
          </p:cNvSpPr>
          <p:nvPr>
            <p:ph type="dt" sz="half" idx="10"/>
          </p:nvPr>
        </p:nvSpPr>
        <p:spPr/>
        <p:txBody>
          <a:bodyPr/>
          <a:lstStyle/>
          <a:p>
            <a:fld id="{68EF74E1-10CC-44DA-BCBE-30C3B0843767}" type="datetimeFigureOut">
              <a:rPr lang="fr-FR" smtClean="0"/>
              <a:t>26/01/2017</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BF31EBA0-7BFE-47B3-9DA8-E7508D180999}" type="slidenum">
              <a:rPr lang="fr-FR" smtClean="0"/>
              <a:t>‹N°›</a:t>
            </a:fld>
            <a:endParaRPr lang="fr-FR"/>
          </a:p>
        </p:txBody>
      </p:sp>
    </p:spTree>
    <p:extLst>
      <p:ext uri="{BB962C8B-B14F-4D97-AF65-F5344CB8AC3E}">
        <p14:creationId xmlns:p14="http://schemas.microsoft.com/office/powerpoint/2010/main" val="28187082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endParaRPr lang="fr-FR"/>
          </a:p>
        </p:txBody>
      </p:sp>
      <p:sp>
        <p:nvSpPr>
          <p:cNvPr id="3" name="Espace réservé du texte vertical 2"/>
          <p:cNvSpPr>
            <a:spLocks noGrp="1"/>
          </p:cNvSpPr>
          <p:nvPr>
            <p:ph type="body" orient="vert" idx="1"/>
          </p:nvPr>
        </p:nvSpPr>
        <p:spPr/>
        <p:txBody>
          <a:bodyPr vert="eaVert"/>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a:p>
        </p:txBody>
      </p:sp>
      <p:sp>
        <p:nvSpPr>
          <p:cNvPr id="4" name="Espace réservé de la date 3"/>
          <p:cNvSpPr>
            <a:spLocks noGrp="1"/>
          </p:cNvSpPr>
          <p:nvPr>
            <p:ph type="dt" sz="half" idx="10"/>
          </p:nvPr>
        </p:nvSpPr>
        <p:spPr/>
        <p:txBody>
          <a:bodyPr/>
          <a:lstStyle/>
          <a:p>
            <a:fld id="{68EF74E1-10CC-44DA-BCBE-30C3B0843767}" type="datetimeFigureOut">
              <a:rPr lang="fr-FR" smtClean="0"/>
              <a:t>26/01/2017</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BF31EBA0-7BFE-47B3-9DA8-E7508D180999}" type="slidenum">
              <a:rPr lang="fr-FR" smtClean="0"/>
              <a:t>‹N°›</a:t>
            </a:fld>
            <a:endParaRPr lang="fr-FR"/>
          </a:p>
        </p:txBody>
      </p:sp>
    </p:spTree>
    <p:extLst>
      <p:ext uri="{BB962C8B-B14F-4D97-AF65-F5344CB8AC3E}">
        <p14:creationId xmlns:p14="http://schemas.microsoft.com/office/powerpoint/2010/main" val="32039869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8724900" y="365125"/>
            <a:ext cx="2628900" cy="5811838"/>
          </a:xfrm>
        </p:spPr>
        <p:txBody>
          <a:bodyPr vert="eaVert"/>
          <a:lstStyle/>
          <a:p>
            <a:r>
              <a:rPr lang="fr-FR"/>
              <a:t>Modifiez le style du titre</a:t>
            </a:r>
            <a:endParaRPr lang="fr-FR"/>
          </a:p>
        </p:txBody>
      </p:sp>
      <p:sp>
        <p:nvSpPr>
          <p:cNvPr id="3" name="Espace réservé du texte vertical 2"/>
          <p:cNvSpPr>
            <a:spLocks noGrp="1"/>
          </p:cNvSpPr>
          <p:nvPr>
            <p:ph type="body" orient="vert" idx="1"/>
          </p:nvPr>
        </p:nvSpPr>
        <p:spPr>
          <a:xfrm>
            <a:off x="838200" y="365125"/>
            <a:ext cx="7734300" cy="5811838"/>
          </a:xfrm>
        </p:spPr>
        <p:txBody>
          <a:bodyPr vert="eaVert"/>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a:p>
        </p:txBody>
      </p:sp>
      <p:sp>
        <p:nvSpPr>
          <p:cNvPr id="4" name="Espace réservé de la date 3"/>
          <p:cNvSpPr>
            <a:spLocks noGrp="1"/>
          </p:cNvSpPr>
          <p:nvPr>
            <p:ph type="dt" sz="half" idx="10"/>
          </p:nvPr>
        </p:nvSpPr>
        <p:spPr/>
        <p:txBody>
          <a:bodyPr/>
          <a:lstStyle/>
          <a:p>
            <a:fld id="{68EF74E1-10CC-44DA-BCBE-30C3B0843767}" type="datetimeFigureOut">
              <a:rPr lang="fr-FR" smtClean="0"/>
              <a:t>26/01/2017</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BF31EBA0-7BFE-47B3-9DA8-E7508D180999}" type="slidenum">
              <a:rPr lang="fr-FR" smtClean="0"/>
              <a:t>‹N°›</a:t>
            </a:fld>
            <a:endParaRPr lang="fr-FR"/>
          </a:p>
        </p:txBody>
      </p:sp>
    </p:spTree>
    <p:extLst>
      <p:ext uri="{BB962C8B-B14F-4D97-AF65-F5344CB8AC3E}">
        <p14:creationId xmlns:p14="http://schemas.microsoft.com/office/powerpoint/2010/main" val="35198428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endParaRPr lang="fr-FR"/>
          </a:p>
        </p:txBody>
      </p:sp>
      <p:sp>
        <p:nvSpPr>
          <p:cNvPr id="3" name="Espace réservé du contenu 2"/>
          <p:cNvSpPr>
            <a:spLocks noGrp="1"/>
          </p:cNvSpPr>
          <p:nvPr>
            <p:ph idx="1"/>
          </p:nvPr>
        </p:nvSpPr>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a:p>
        </p:txBody>
      </p:sp>
      <p:sp>
        <p:nvSpPr>
          <p:cNvPr id="4" name="Espace réservé de la date 3"/>
          <p:cNvSpPr>
            <a:spLocks noGrp="1"/>
          </p:cNvSpPr>
          <p:nvPr>
            <p:ph type="dt" sz="half" idx="10"/>
          </p:nvPr>
        </p:nvSpPr>
        <p:spPr/>
        <p:txBody>
          <a:bodyPr/>
          <a:lstStyle/>
          <a:p>
            <a:fld id="{68EF74E1-10CC-44DA-BCBE-30C3B0843767}" type="datetimeFigureOut">
              <a:rPr lang="fr-FR" smtClean="0"/>
              <a:t>26/01/2017</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BF31EBA0-7BFE-47B3-9DA8-E7508D180999}" type="slidenum">
              <a:rPr lang="fr-FR" smtClean="0"/>
              <a:t>‹N°›</a:t>
            </a:fld>
            <a:endParaRPr lang="fr-FR"/>
          </a:p>
        </p:txBody>
      </p:sp>
    </p:spTree>
    <p:extLst>
      <p:ext uri="{BB962C8B-B14F-4D97-AF65-F5344CB8AC3E}">
        <p14:creationId xmlns:p14="http://schemas.microsoft.com/office/powerpoint/2010/main" val="16574127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831850" y="1709738"/>
            <a:ext cx="10515600" cy="2852737"/>
          </a:xfrm>
        </p:spPr>
        <p:txBody>
          <a:bodyPr anchor="b"/>
          <a:lstStyle>
            <a:lvl1pPr>
              <a:defRPr sz="6000"/>
            </a:lvl1pPr>
          </a:lstStyle>
          <a:p>
            <a:r>
              <a:rPr lang="fr-FR"/>
              <a:t>Modifiez le style du titre</a:t>
            </a:r>
            <a:endParaRPr lang="fr-FR"/>
          </a:p>
        </p:txBody>
      </p:sp>
      <p:sp>
        <p:nvSpPr>
          <p:cNvPr id="3" name="Espace réservé du texte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Modifier les styles du texte du masque</a:t>
            </a:r>
          </a:p>
        </p:txBody>
      </p:sp>
      <p:sp>
        <p:nvSpPr>
          <p:cNvPr id="4" name="Espace réservé de la date 3"/>
          <p:cNvSpPr>
            <a:spLocks noGrp="1"/>
          </p:cNvSpPr>
          <p:nvPr>
            <p:ph type="dt" sz="half" idx="10"/>
          </p:nvPr>
        </p:nvSpPr>
        <p:spPr/>
        <p:txBody>
          <a:bodyPr/>
          <a:lstStyle/>
          <a:p>
            <a:fld id="{68EF74E1-10CC-44DA-BCBE-30C3B0843767}" type="datetimeFigureOut">
              <a:rPr lang="fr-FR" smtClean="0"/>
              <a:t>26/01/2017</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BF31EBA0-7BFE-47B3-9DA8-E7508D180999}" type="slidenum">
              <a:rPr lang="fr-FR" smtClean="0"/>
              <a:t>‹N°›</a:t>
            </a:fld>
            <a:endParaRPr lang="fr-FR"/>
          </a:p>
        </p:txBody>
      </p:sp>
    </p:spTree>
    <p:extLst>
      <p:ext uri="{BB962C8B-B14F-4D97-AF65-F5344CB8AC3E}">
        <p14:creationId xmlns:p14="http://schemas.microsoft.com/office/powerpoint/2010/main" val="32881554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endParaRPr lang="fr-FR"/>
          </a:p>
        </p:txBody>
      </p:sp>
      <p:sp>
        <p:nvSpPr>
          <p:cNvPr id="3" name="Espace réservé du contenu 2"/>
          <p:cNvSpPr>
            <a:spLocks noGrp="1"/>
          </p:cNvSpPr>
          <p:nvPr>
            <p:ph sz="half" idx="1"/>
          </p:nvPr>
        </p:nvSpPr>
        <p:spPr>
          <a:xfrm>
            <a:off x="838200" y="1825625"/>
            <a:ext cx="5181600" cy="435133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a:p>
        </p:txBody>
      </p:sp>
      <p:sp>
        <p:nvSpPr>
          <p:cNvPr id="4" name="Espace réservé du contenu 3"/>
          <p:cNvSpPr>
            <a:spLocks noGrp="1"/>
          </p:cNvSpPr>
          <p:nvPr>
            <p:ph sz="half" idx="2"/>
          </p:nvPr>
        </p:nvSpPr>
        <p:spPr>
          <a:xfrm>
            <a:off x="6172200" y="1825625"/>
            <a:ext cx="5181600" cy="435133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a:p>
        </p:txBody>
      </p:sp>
      <p:sp>
        <p:nvSpPr>
          <p:cNvPr id="5" name="Espace réservé de la date 4"/>
          <p:cNvSpPr>
            <a:spLocks noGrp="1"/>
          </p:cNvSpPr>
          <p:nvPr>
            <p:ph type="dt" sz="half" idx="10"/>
          </p:nvPr>
        </p:nvSpPr>
        <p:spPr/>
        <p:txBody>
          <a:bodyPr/>
          <a:lstStyle/>
          <a:p>
            <a:fld id="{68EF74E1-10CC-44DA-BCBE-30C3B0843767}" type="datetimeFigureOut">
              <a:rPr lang="fr-FR" smtClean="0"/>
              <a:t>26/01/2017</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BF31EBA0-7BFE-47B3-9DA8-E7508D180999}" type="slidenum">
              <a:rPr lang="fr-FR" smtClean="0"/>
              <a:t>‹N°›</a:t>
            </a:fld>
            <a:endParaRPr lang="fr-FR"/>
          </a:p>
        </p:txBody>
      </p:sp>
    </p:spTree>
    <p:extLst>
      <p:ext uri="{BB962C8B-B14F-4D97-AF65-F5344CB8AC3E}">
        <p14:creationId xmlns:p14="http://schemas.microsoft.com/office/powerpoint/2010/main" val="23744422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a:xfrm>
            <a:off x="839788" y="365125"/>
            <a:ext cx="10515600" cy="1325563"/>
          </a:xfrm>
        </p:spPr>
        <p:txBody>
          <a:bodyPr/>
          <a:lstStyle/>
          <a:p>
            <a:r>
              <a:rPr lang="fr-FR"/>
              <a:t>Modifiez le style du titre</a:t>
            </a:r>
            <a:endParaRPr lang="fr-FR"/>
          </a:p>
        </p:txBody>
      </p:sp>
      <p:sp>
        <p:nvSpPr>
          <p:cNvPr id="3" name="Espace réservé du texte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4" name="Espace réservé du contenu 3"/>
          <p:cNvSpPr>
            <a:spLocks noGrp="1"/>
          </p:cNvSpPr>
          <p:nvPr>
            <p:ph sz="half" idx="2"/>
          </p:nvPr>
        </p:nvSpPr>
        <p:spPr>
          <a:xfrm>
            <a:off x="839788" y="2505075"/>
            <a:ext cx="5157787" cy="368458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a:p>
        </p:txBody>
      </p:sp>
      <p:sp>
        <p:nvSpPr>
          <p:cNvPr id="5" name="Espace réservé du texte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6" name="Espace réservé du contenu 5"/>
          <p:cNvSpPr>
            <a:spLocks noGrp="1"/>
          </p:cNvSpPr>
          <p:nvPr>
            <p:ph sz="quarter" idx="4"/>
          </p:nvPr>
        </p:nvSpPr>
        <p:spPr>
          <a:xfrm>
            <a:off x="6172200" y="2505075"/>
            <a:ext cx="5183188" cy="368458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a:p>
        </p:txBody>
      </p:sp>
      <p:sp>
        <p:nvSpPr>
          <p:cNvPr id="7" name="Espace réservé de la date 6"/>
          <p:cNvSpPr>
            <a:spLocks noGrp="1"/>
          </p:cNvSpPr>
          <p:nvPr>
            <p:ph type="dt" sz="half" idx="10"/>
          </p:nvPr>
        </p:nvSpPr>
        <p:spPr/>
        <p:txBody>
          <a:bodyPr/>
          <a:lstStyle/>
          <a:p>
            <a:fld id="{68EF74E1-10CC-44DA-BCBE-30C3B0843767}" type="datetimeFigureOut">
              <a:rPr lang="fr-FR" smtClean="0"/>
              <a:t>26/01/2017</a:t>
            </a:fld>
            <a:endParaRPr lang="fr-FR"/>
          </a:p>
        </p:txBody>
      </p:sp>
      <p:sp>
        <p:nvSpPr>
          <p:cNvPr id="8" name="Espace réservé du pied de page 7"/>
          <p:cNvSpPr>
            <a:spLocks noGrp="1"/>
          </p:cNvSpPr>
          <p:nvPr>
            <p:ph type="ftr" sz="quarter" idx="11"/>
          </p:nvPr>
        </p:nvSpPr>
        <p:spPr/>
        <p:txBody>
          <a:bodyPr/>
          <a:lstStyle/>
          <a:p>
            <a:endParaRPr lang="fr-FR"/>
          </a:p>
        </p:txBody>
      </p:sp>
      <p:sp>
        <p:nvSpPr>
          <p:cNvPr id="9" name="Espace réservé du numéro de diapositive 8"/>
          <p:cNvSpPr>
            <a:spLocks noGrp="1"/>
          </p:cNvSpPr>
          <p:nvPr>
            <p:ph type="sldNum" sz="quarter" idx="12"/>
          </p:nvPr>
        </p:nvSpPr>
        <p:spPr/>
        <p:txBody>
          <a:bodyPr/>
          <a:lstStyle/>
          <a:p>
            <a:fld id="{BF31EBA0-7BFE-47B3-9DA8-E7508D180999}" type="slidenum">
              <a:rPr lang="fr-FR" smtClean="0"/>
              <a:t>‹N°›</a:t>
            </a:fld>
            <a:endParaRPr lang="fr-FR"/>
          </a:p>
        </p:txBody>
      </p:sp>
    </p:spTree>
    <p:extLst>
      <p:ext uri="{BB962C8B-B14F-4D97-AF65-F5344CB8AC3E}">
        <p14:creationId xmlns:p14="http://schemas.microsoft.com/office/powerpoint/2010/main" val="34052318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endParaRPr lang="fr-FR"/>
          </a:p>
        </p:txBody>
      </p:sp>
      <p:sp>
        <p:nvSpPr>
          <p:cNvPr id="3" name="Espace réservé de la date 2"/>
          <p:cNvSpPr>
            <a:spLocks noGrp="1"/>
          </p:cNvSpPr>
          <p:nvPr>
            <p:ph type="dt" sz="half" idx="10"/>
          </p:nvPr>
        </p:nvSpPr>
        <p:spPr/>
        <p:txBody>
          <a:bodyPr/>
          <a:lstStyle/>
          <a:p>
            <a:fld id="{68EF74E1-10CC-44DA-BCBE-30C3B0843767}" type="datetimeFigureOut">
              <a:rPr lang="fr-FR" smtClean="0"/>
              <a:t>26/01/2017</a:t>
            </a:fld>
            <a:endParaRPr lang="fr-FR"/>
          </a:p>
        </p:txBody>
      </p:sp>
      <p:sp>
        <p:nvSpPr>
          <p:cNvPr id="4" name="Espace réservé du pied de page 3"/>
          <p:cNvSpPr>
            <a:spLocks noGrp="1"/>
          </p:cNvSpPr>
          <p:nvPr>
            <p:ph type="ftr" sz="quarter" idx="11"/>
          </p:nvPr>
        </p:nvSpPr>
        <p:spPr/>
        <p:txBody>
          <a:bodyPr/>
          <a:lstStyle/>
          <a:p>
            <a:endParaRPr lang="fr-FR"/>
          </a:p>
        </p:txBody>
      </p:sp>
      <p:sp>
        <p:nvSpPr>
          <p:cNvPr id="5" name="Espace réservé du numéro de diapositive 4"/>
          <p:cNvSpPr>
            <a:spLocks noGrp="1"/>
          </p:cNvSpPr>
          <p:nvPr>
            <p:ph type="sldNum" sz="quarter" idx="12"/>
          </p:nvPr>
        </p:nvSpPr>
        <p:spPr/>
        <p:txBody>
          <a:bodyPr/>
          <a:lstStyle/>
          <a:p>
            <a:fld id="{BF31EBA0-7BFE-47B3-9DA8-E7508D180999}" type="slidenum">
              <a:rPr lang="fr-FR" smtClean="0"/>
              <a:t>‹N°›</a:t>
            </a:fld>
            <a:endParaRPr lang="fr-FR"/>
          </a:p>
        </p:txBody>
      </p:sp>
    </p:spTree>
    <p:extLst>
      <p:ext uri="{BB962C8B-B14F-4D97-AF65-F5344CB8AC3E}">
        <p14:creationId xmlns:p14="http://schemas.microsoft.com/office/powerpoint/2010/main" val="31849494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68EF74E1-10CC-44DA-BCBE-30C3B0843767}" type="datetimeFigureOut">
              <a:rPr lang="fr-FR" smtClean="0"/>
              <a:t>26/01/2017</a:t>
            </a:fld>
            <a:endParaRPr lang="fr-FR"/>
          </a:p>
        </p:txBody>
      </p:sp>
      <p:sp>
        <p:nvSpPr>
          <p:cNvPr id="3" name="Espace réservé du pied de page 2"/>
          <p:cNvSpPr>
            <a:spLocks noGrp="1"/>
          </p:cNvSpPr>
          <p:nvPr>
            <p:ph type="ftr" sz="quarter" idx="11"/>
          </p:nvPr>
        </p:nvSpPr>
        <p:spPr/>
        <p:txBody>
          <a:bodyPr/>
          <a:lstStyle/>
          <a:p>
            <a:endParaRPr lang="fr-FR"/>
          </a:p>
        </p:txBody>
      </p:sp>
      <p:sp>
        <p:nvSpPr>
          <p:cNvPr id="4" name="Espace réservé du numéro de diapositive 3"/>
          <p:cNvSpPr>
            <a:spLocks noGrp="1"/>
          </p:cNvSpPr>
          <p:nvPr>
            <p:ph type="sldNum" sz="quarter" idx="12"/>
          </p:nvPr>
        </p:nvSpPr>
        <p:spPr/>
        <p:txBody>
          <a:bodyPr/>
          <a:lstStyle/>
          <a:p>
            <a:fld id="{BF31EBA0-7BFE-47B3-9DA8-E7508D180999}" type="slidenum">
              <a:rPr lang="fr-FR" smtClean="0"/>
              <a:t>‹N°›</a:t>
            </a:fld>
            <a:endParaRPr lang="fr-FR"/>
          </a:p>
        </p:txBody>
      </p:sp>
    </p:spTree>
    <p:extLst>
      <p:ext uri="{BB962C8B-B14F-4D97-AF65-F5344CB8AC3E}">
        <p14:creationId xmlns:p14="http://schemas.microsoft.com/office/powerpoint/2010/main" val="19744980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a:t>Modifiez le style du titre</a:t>
            </a:r>
            <a:endParaRPr lang="fr-FR"/>
          </a:p>
        </p:txBody>
      </p:sp>
      <p:sp>
        <p:nvSpPr>
          <p:cNvPr id="3" name="Espace réservé du contenu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Modifier les styles du texte du masque</a:t>
            </a:r>
          </a:p>
        </p:txBody>
      </p:sp>
      <p:sp>
        <p:nvSpPr>
          <p:cNvPr id="5" name="Espace réservé de la date 4"/>
          <p:cNvSpPr>
            <a:spLocks noGrp="1"/>
          </p:cNvSpPr>
          <p:nvPr>
            <p:ph type="dt" sz="half" idx="10"/>
          </p:nvPr>
        </p:nvSpPr>
        <p:spPr/>
        <p:txBody>
          <a:bodyPr/>
          <a:lstStyle/>
          <a:p>
            <a:fld id="{68EF74E1-10CC-44DA-BCBE-30C3B0843767}" type="datetimeFigureOut">
              <a:rPr lang="fr-FR" smtClean="0"/>
              <a:t>26/01/2017</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BF31EBA0-7BFE-47B3-9DA8-E7508D180999}" type="slidenum">
              <a:rPr lang="fr-FR" smtClean="0"/>
              <a:t>‹N°›</a:t>
            </a:fld>
            <a:endParaRPr lang="fr-FR"/>
          </a:p>
        </p:txBody>
      </p:sp>
    </p:spTree>
    <p:extLst>
      <p:ext uri="{BB962C8B-B14F-4D97-AF65-F5344CB8AC3E}">
        <p14:creationId xmlns:p14="http://schemas.microsoft.com/office/powerpoint/2010/main" val="7072377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a:t>Modifiez le style du titre</a:t>
            </a:r>
            <a:endParaRPr lang="fr-FR"/>
          </a:p>
        </p:txBody>
      </p:sp>
      <p:sp>
        <p:nvSpPr>
          <p:cNvPr id="3" name="Espace réservé pour une image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Modifier les styles du texte du masque</a:t>
            </a:r>
          </a:p>
        </p:txBody>
      </p:sp>
      <p:sp>
        <p:nvSpPr>
          <p:cNvPr id="5" name="Espace réservé de la date 4"/>
          <p:cNvSpPr>
            <a:spLocks noGrp="1"/>
          </p:cNvSpPr>
          <p:nvPr>
            <p:ph type="dt" sz="half" idx="10"/>
          </p:nvPr>
        </p:nvSpPr>
        <p:spPr/>
        <p:txBody>
          <a:bodyPr/>
          <a:lstStyle/>
          <a:p>
            <a:fld id="{68EF74E1-10CC-44DA-BCBE-30C3B0843767}" type="datetimeFigureOut">
              <a:rPr lang="fr-FR" smtClean="0"/>
              <a:t>26/01/2017</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BF31EBA0-7BFE-47B3-9DA8-E7508D180999}" type="slidenum">
              <a:rPr lang="fr-FR" smtClean="0"/>
              <a:t>‹N°›</a:t>
            </a:fld>
            <a:endParaRPr lang="fr-FR"/>
          </a:p>
        </p:txBody>
      </p:sp>
    </p:spTree>
    <p:extLst>
      <p:ext uri="{BB962C8B-B14F-4D97-AF65-F5344CB8AC3E}">
        <p14:creationId xmlns:p14="http://schemas.microsoft.com/office/powerpoint/2010/main" val="2928059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endParaRPr lang="fr-FR"/>
          </a:p>
        </p:txBody>
      </p:sp>
      <p:sp>
        <p:nvSpPr>
          <p:cNvPr id="3" name="Espace réservé du texte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a:p>
        </p:txBody>
      </p:sp>
      <p:sp>
        <p:nvSpPr>
          <p:cNvPr id="4" name="Espace réservé de la date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8EF74E1-10CC-44DA-BCBE-30C3B0843767}" type="datetimeFigureOut">
              <a:rPr lang="fr-FR" smtClean="0"/>
              <a:t>26/01/2017</a:t>
            </a:fld>
            <a:endParaRPr lang="fr-FR"/>
          </a:p>
        </p:txBody>
      </p:sp>
      <p:sp>
        <p:nvSpPr>
          <p:cNvPr id="5" name="Espace réservé du pied de page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F31EBA0-7BFE-47B3-9DA8-E7508D180999}" type="slidenum">
              <a:rPr lang="fr-FR" smtClean="0"/>
              <a:t>‹N°›</a:t>
            </a:fld>
            <a:endParaRPr lang="fr-FR"/>
          </a:p>
        </p:txBody>
      </p:sp>
    </p:spTree>
    <p:extLst>
      <p:ext uri="{BB962C8B-B14F-4D97-AF65-F5344CB8AC3E}">
        <p14:creationId xmlns:p14="http://schemas.microsoft.com/office/powerpoint/2010/main" val="327394299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pic>
        <p:nvPicPr>
          <p:cNvPr id="4" name="Image 3"/>
          <p:cNvPicPr>
            <a:picLocks noChangeAspect="1"/>
          </p:cNvPicPr>
          <p:nvPr/>
        </p:nvPicPr>
        <p:blipFill rotWithShape="1">
          <a:blip r:embed="rId2">
            <a:extLst>
              <a:ext uri="{28A0092B-C50C-407E-A947-70E740481C1C}">
                <a14:useLocalDpi xmlns:a14="http://schemas.microsoft.com/office/drawing/2010/main" val="0"/>
              </a:ext>
            </a:extLst>
          </a:blip>
          <a:srcRect t="341" r="-1" b="17606"/>
          <a:stretch/>
        </p:blipFill>
        <p:spPr>
          <a:xfrm>
            <a:off x="6090612" y="10"/>
            <a:ext cx="6101387" cy="6857990"/>
          </a:xfrm>
          <a:prstGeom prst="rect">
            <a:avLst/>
          </a:prstGeom>
          <a:effectLst/>
        </p:spPr>
      </p:pic>
      <p:sp>
        <p:nvSpPr>
          <p:cNvPr id="2" name="Titre 1"/>
          <p:cNvSpPr>
            <a:spLocks noGrp="1"/>
          </p:cNvSpPr>
          <p:nvPr>
            <p:ph type="title"/>
          </p:nvPr>
        </p:nvSpPr>
        <p:spPr>
          <a:xfrm>
            <a:off x="648929" y="629266"/>
            <a:ext cx="5127031" cy="1676603"/>
          </a:xfrm>
        </p:spPr>
        <p:txBody>
          <a:bodyPr>
            <a:normAutofit/>
          </a:bodyPr>
          <a:lstStyle/>
          <a:p>
            <a:r>
              <a:rPr lang="fr-FR" b="1" dirty="0">
                <a:solidFill>
                  <a:schemeClr val="accent1"/>
                </a:solidFill>
              </a:rPr>
              <a:t>SCENARIO - Utilisateur</a:t>
            </a:r>
          </a:p>
        </p:txBody>
      </p:sp>
      <p:sp>
        <p:nvSpPr>
          <p:cNvPr id="3" name="Espace réservé du contenu 2"/>
          <p:cNvSpPr>
            <a:spLocks noGrp="1"/>
          </p:cNvSpPr>
          <p:nvPr>
            <p:ph idx="1"/>
          </p:nvPr>
        </p:nvSpPr>
        <p:spPr>
          <a:xfrm>
            <a:off x="648930" y="2438400"/>
            <a:ext cx="5127029" cy="3785419"/>
          </a:xfrm>
        </p:spPr>
        <p:txBody>
          <a:bodyPr>
            <a:normAutofit/>
          </a:bodyPr>
          <a:lstStyle/>
          <a:p>
            <a:pPr marL="0" indent="0">
              <a:buNone/>
            </a:pPr>
            <a:r>
              <a:rPr lang="fr-FR" sz="2000" dirty="0">
                <a:solidFill>
                  <a:schemeClr val="accent1"/>
                </a:solidFill>
              </a:rPr>
              <a:t>Mise en situation d’un utilisateur avec l’ensemble des droits sur le site</a:t>
            </a:r>
          </a:p>
        </p:txBody>
      </p:sp>
    </p:spTree>
    <p:extLst>
      <p:ext uri="{BB962C8B-B14F-4D97-AF65-F5344CB8AC3E}">
        <p14:creationId xmlns:p14="http://schemas.microsoft.com/office/powerpoint/2010/main" val="32582025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1"/>
            <a:ext cx="7937500" cy="6896055"/>
          </a:xfrm>
        </p:spPr>
      </p:pic>
      <p:sp>
        <p:nvSpPr>
          <p:cNvPr id="5" name="ZoneTexte 4"/>
          <p:cNvSpPr txBox="1"/>
          <p:nvPr/>
        </p:nvSpPr>
        <p:spPr>
          <a:xfrm>
            <a:off x="7937500" y="-1"/>
            <a:ext cx="4254500" cy="6678751"/>
          </a:xfrm>
          <a:prstGeom prst="rect">
            <a:avLst/>
          </a:prstGeom>
          <a:noFill/>
        </p:spPr>
        <p:txBody>
          <a:bodyPr wrap="square" rtlCol="0">
            <a:spAutoFit/>
          </a:bodyPr>
          <a:lstStyle/>
          <a:p>
            <a:r>
              <a:rPr lang="fr-FR" sz="4400" dirty="0">
                <a:solidFill>
                  <a:schemeClr val="accent1"/>
                </a:solidFill>
              </a:rPr>
              <a:t>Les Formulaires</a:t>
            </a:r>
          </a:p>
          <a:p>
            <a:endParaRPr lang="fr-FR" sz="1600" dirty="0">
              <a:solidFill>
                <a:schemeClr val="accent1"/>
              </a:solidFill>
            </a:endParaRPr>
          </a:p>
          <a:p>
            <a:r>
              <a:rPr lang="fr-FR" sz="1600" dirty="0">
                <a:solidFill>
                  <a:schemeClr val="accent1"/>
                </a:solidFill>
              </a:rPr>
              <a:t>L’utilisateur possédant les droits suffisants pourra ajouter un utilisateur à la base de données.</a:t>
            </a:r>
          </a:p>
          <a:p>
            <a:endParaRPr lang="fr-FR" sz="1600" dirty="0">
              <a:solidFill>
                <a:schemeClr val="accent1"/>
              </a:solidFill>
            </a:endParaRPr>
          </a:p>
          <a:p>
            <a:r>
              <a:rPr lang="fr-FR" sz="1600" dirty="0">
                <a:solidFill>
                  <a:schemeClr val="accent1"/>
                </a:solidFill>
              </a:rPr>
              <a:t>Il renseignera différents champs tel que :</a:t>
            </a:r>
          </a:p>
          <a:p>
            <a:endParaRPr lang="fr-FR" sz="1600" dirty="0">
              <a:solidFill>
                <a:schemeClr val="accent1"/>
              </a:solidFill>
            </a:endParaRPr>
          </a:p>
          <a:p>
            <a:pPr marL="285750" indent="-285750">
              <a:buFontTx/>
              <a:buChar char="-"/>
            </a:pPr>
            <a:r>
              <a:rPr lang="fr-FR" sz="1600" dirty="0">
                <a:solidFill>
                  <a:schemeClr val="accent1"/>
                </a:solidFill>
              </a:rPr>
              <a:t>Nom (type : </a:t>
            </a:r>
            <a:r>
              <a:rPr lang="fr-FR" sz="1600" dirty="0" err="1">
                <a:solidFill>
                  <a:schemeClr val="accent1"/>
                </a:solidFill>
              </a:rPr>
              <a:t>text</a:t>
            </a:r>
            <a:r>
              <a:rPr lang="fr-FR" sz="1600" dirty="0">
                <a:solidFill>
                  <a:schemeClr val="accent1"/>
                </a:solidFill>
              </a:rPr>
              <a:t>)</a:t>
            </a:r>
          </a:p>
          <a:p>
            <a:pPr marL="285750" indent="-285750">
              <a:buFontTx/>
              <a:buChar char="-"/>
            </a:pPr>
            <a:r>
              <a:rPr lang="fr-FR" sz="1600" dirty="0">
                <a:solidFill>
                  <a:schemeClr val="accent1"/>
                </a:solidFill>
              </a:rPr>
              <a:t>Prénom </a:t>
            </a:r>
            <a:r>
              <a:rPr lang="fr-FR" sz="1600" dirty="0">
                <a:solidFill>
                  <a:schemeClr val="accent1"/>
                </a:solidFill>
              </a:rPr>
              <a:t>(type : </a:t>
            </a:r>
            <a:r>
              <a:rPr lang="fr-FR" sz="1600" dirty="0" err="1">
                <a:solidFill>
                  <a:schemeClr val="accent1"/>
                </a:solidFill>
              </a:rPr>
              <a:t>text</a:t>
            </a:r>
            <a:r>
              <a:rPr lang="fr-FR" sz="1600" dirty="0">
                <a:solidFill>
                  <a:schemeClr val="accent1"/>
                </a:solidFill>
              </a:rPr>
              <a:t>)</a:t>
            </a:r>
          </a:p>
          <a:p>
            <a:pPr marL="285750" indent="-285750">
              <a:buFontTx/>
              <a:buChar char="-"/>
            </a:pPr>
            <a:r>
              <a:rPr lang="fr-FR" sz="1600" dirty="0">
                <a:solidFill>
                  <a:schemeClr val="accent1"/>
                </a:solidFill>
              </a:rPr>
              <a:t>Pseudo </a:t>
            </a:r>
            <a:r>
              <a:rPr lang="fr-FR" sz="1600" dirty="0">
                <a:solidFill>
                  <a:schemeClr val="accent1"/>
                </a:solidFill>
              </a:rPr>
              <a:t>(type : </a:t>
            </a:r>
            <a:r>
              <a:rPr lang="fr-FR" sz="1600" dirty="0" err="1">
                <a:solidFill>
                  <a:schemeClr val="accent1"/>
                </a:solidFill>
              </a:rPr>
              <a:t>text</a:t>
            </a:r>
            <a:r>
              <a:rPr lang="fr-FR" sz="1600" dirty="0">
                <a:solidFill>
                  <a:schemeClr val="accent1"/>
                </a:solidFill>
              </a:rPr>
              <a:t>)</a:t>
            </a:r>
            <a:endParaRPr lang="fr-FR" sz="1600" dirty="0">
              <a:solidFill>
                <a:schemeClr val="accent1"/>
              </a:solidFill>
            </a:endParaRPr>
          </a:p>
          <a:p>
            <a:pPr marL="285750" indent="-285750">
              <a:buFontTx/>
              <a:buChar char="-"/>
            </a:pPr>
            <a:r>
              <a:rPr lang="fr-FR" sz="1600" dirty="0">
                <a:solidFill>
                  <a:schemeClr val="accent1"/>
                </a:solidFill>
              </a:rPr>
              <a:t>Genre (</a:t>
            </a:r>
            <a:r>
              <a:rPr lang="fr-FR" sz="1600" dirty="0">
                <a:solidFill>
                  <a:schemeClr val="accent1"/>
                </a:solidFill>
              </a:rPr>
              <a:t>type : select)</a:t>
            </a:r>
            <a:endParaRPr lang="fr-FR" sz="1600" dirty="0">
              <a:solidFill>
                <a:schemeClr val="accent1"/>
              </a:solidFill>
            </a:endParaRPr>
          </a:p>
          <a:p>
            <a:pPr marL="285750" indent="-285750">
              <a:buFontTx/>
              <a:buChar char="-"/>
            </a:pPr>
            <a:r>
              <a:rPr lang="fr-FR" sz="1600" dirty="0">
                <a:solidFill>
                  <a:schemeClr val="accent1"/>
                </a:solidFill>
              </a:rPr>
              <a:t>Adresse Mail </a:t>
            </a:r>
            <a:r>
              <a:rPr lang="fr-FR" sz="1600" dirty="0">
                <a:solidFill>
                  <a:schemeClr val="accent1"/>
                </a:solidFill>
              </a:rPr>
              <a:t>(type : email)</a:t>
            </a:r>
            <a:endParaRPr lang="fr-FR" sz="1600" dirty="0">
              <a:solidFill>
                <a:schemeClr val="accent1"/>
              </a:solidFill>
            </a:endParaRPr>
          </a:p>
          <a:p>
            <a:pPr marL="285750" indent="-285750">
              <a:buFontTx/>
              <a:buChar char="-"/>
            </a:pPr>
            <a:r>
              <a:rPr lang="fr-FR" sz="1600" dirty="0">
                <a:solidFill>
                  <a:schemeClr val="accent1"/>
                </a:solidFill>
              </a:rPr>
              <a:t>Mot de passe </a:t>
            </a:r>
            <a:r>
              <a:rPr lang="fr-FR" sz="1600" dirty="0">
                <a:solidFill>
                  <a:schemeClr val="accent1"/>
                </a:solidFill>
              </a:rPr>
              <a:t>(type : </a:t>
            </a:r>
            <a:r>
              <a:rPr lang="fr-FR" sz="1600" dirty="0" err="1">
                <a:solidFill>
                  <a:schemeClr val="accent1"/>
                </a:solidFill>
              </a:rPr>
              <a:t>password</a:t>
            </a:r>
            <a:r>
              <a:rPr lang="fr-FR" sz="1600" dirty="0">
                <a:solidFill>
                  <a:schemeClr val="accent1"/>
                </a:solidFill>
              </a:rPr>
              <a:t>)</a:t>
            </a:r>
            <a:endParaRPr lang="fr-FR" sz="1600" dirty="0">
              <a:solidFill>
                <a:schemeClr val="accent1"/>
              </a:solidFill>
            </a:endParaRPr>
          </a:p>
          <a:p>
            <a:pPr marL="285750" indent="-285750">
              <a:buFontTx/>
              <a:buChar char="-"/>
            </a:pPr>
            <a:r>
              <a:rPr lang="fr-FR" sz="1600" dirty="0">
                <a:solidFill>
                  <a:schemeClr val="accent1"/>
                </a:solidFill>
              </a:rPr>
              <a:t>Photo de profil (</a:t>
            </a:r>
            <a:r>
              <a:rPr lang="fr-FR" sz="1600" dirty="0">
                <a:solidFill>
                  <a:schemeClr val="accent1"/>
                </a:solidFill>
              </a:rPr>
              <a:t>type : </a:t>
            </a:r>
            <a:r>
              <a:rPr lang="fr-FR" sz="1600" dirty="0" err="1">
                <a:solidFill>
                  <a:schemeClr val="accent1"/>
                </a:solidFill>
              </a:rPr>
              <a:t>upload</a:t>
            </a:r>
            <a:r>
              <a:rPr lang="fr-FR" sz="1600" dirty="0">
                <a:solidFill>
                  <a:schemeClr val="accent1"/>
                </a:solidFill>
              </a:rPr>
              <a:t>)</a:t>
            </a:r>
          </a:p>
          <a:p>
            <a:pPr marL="285750" indent="-285750">
              <a:buFontTx/>
              <a:buChar char="-"/>
            </a:pPr>
            <a:endParaRPr lang="fr-FR" sz="1600" dirty="0">
              <a:solidFill>
                <a:schemeClr val="accent1"/>
              </a:solidFill>
            </a:endParaRPr>
          </a:p>
          <a:p>
            <a:pPr marL="285750" indent="-285750">
              <a:buFontTx/>
              <a:buChar char="-"/>
            </a:pPr>
            <a:endParaRPr lang="fr-FR" sz="1600" dirty="0">
              <a:solidFill>
                <a:schemeClr val="accent1"/>
              </a:solidFill>
            </a:endParaRPr>
          </a:p>
          <a:p>
            <a:r>
              <a:rPr lang="fr-FR" sz="1600" dirty="0">
                <a:solidFill>
                  <a:schemeClr val="accent1"/>
                </a:solidFill>
              </a:rPr>
              <a:t>Lorsque la saisie est terminée et que le bouton Ajouter est cliqué, la requête d’insertion en base de donnée est effectué. Le gestionnaire retourne alors une alerte « succès » qui précise que tout a fonctionné. Dans le même temps, un mail est envoyé à l’adresse email du compte créé. Le membre reçoit alors ses informations de connexion.</a:t>
            </a:r>
          </a:p>
        </p:txBody>
      </p:sp>
    </p:spTree>
    <p:extLst>
      <p:ext uri="{BB962C8B-B14F-4D97-AF65-F5344CB8AC3E}">
        <p14:creationId xmlns:p14="http://schemas.microsoft.com/office/powerpoint/2010/main" val="1859499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03982" y="0"/>
            <a:ext cx="10515600" cy="1325563"/>
          </a:xfrm>
        </p:spPr>
        <p:txBody>
          <a:bodyPr/>
          <a:lstStyle/>
          <a:p>
            <a:r>
              <a:rPr lang="fr-FR" b="1" dirty="0">
                <a:solidFill>
                  <a:schemeClr val="accent1"/>
                </a:solidFill>
              </a:rPr>
              <a:t>Les listes</a:t>
            </a:r>
          </a:p>
        </p:txBody>
      </p:sp>
      <p:pic>
        <p:nvPicPr>
          <p:cNvPr id="4" name="Imag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825625"/>
            <a:ext cx="12192000" cy="1814896"/>
          </a:xfrm>
          <a:prstGeom prst="rect">
            <a:avLst/>
          </a:prstGeom>
        </p:spPr>
      </p:pic>
      <p:pic>
        <p:nvPicPr>
          <p:cNvPr id="5" name="Imag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3775458"/>
            <a:ext cx="12192000" cy="1816761"/>
          </a:xfrm>
          <a:prstGeom prst="rect">
            <a:avLst/>
          </a:prstGeom>
        </p:spPr>
      </p:pic>
      <p:sp>
        <p:nvSpPr>
          <p:cNvPr id="6" name="ZoneTexte 5"/>
          <p:cNvSpPr txBox="1"/>
          <p:nvPr/>
        </p:nvSpPr>
        <p:spPr>
          <a:xfrm>
            <a:off x="10598150" y="2292350"/>
            <a:ext cx="1403350" cy="261610"/>
          </a:xfrm>
          <a:prstGeom prst="rect">
            <a:avLst/>
          </a:prstGeom>
          <a:noFill/>
        </p:spPr>
        <p:txBody>
          <a:bodyPr wrap="square" rtlCol="0">
            <a:spAutoFit/>
          </a:bodyPr>
          <a:lstStyle/>
          <a:p>
            <a:r>
              <a:rPr lang="fr-FR" sz="1100" dirty="0"/>
              <a:t>Actions</a:t>
            </a:r>
          </a:p>
        </p:txBody>
      </p:sp>
      <p:sp>
        <p:nvSpPr>
          <p:cNvPr id="7" name="ZoneTexte 6"/>
          <p:cNvSpPr txBox="1"/>
          <p:nvPr/>
        </p:nvSpPr>
        <p:spPr>
          <a:xfrm>
            <a:off x="10598150" y="4178300"/>
            <a:ext cx="1403350" cy="261610"/>
          </a:xfrm>
          <a:prstGeom prst="rect">
            <a:avLst/>
          </a:prstGeom>
          <a:noFill/>
        </p:spPr>
        <p:txBody>
          <a:bodyPr wrap="square" rtlCol="0">
            <a:spAutoFit/>
          </a:bodyPr>
          <a:lstStyle/>
          <a:p>
            <a:r>
              <a:rPr lang="fr-FR" sz="1100" dirty="0"/>
              <a:t>Actions</a:t>
            </a:r>
          </a:p>
        </p:txBody>
      </p:sp>
      <p:sp>
        <p:nvSpPr>
          <p:cNvPr id="8" name="Rectangle : coins arrondis 7"/>
          <p:cNvSpPr/>
          <p:nvPr/>
        </p:nvSpPr>
        <p:spPr>
          <a:xfrm>
            <a:off x="10619582" y="4533900"/>
            <a:ext cx="152400" cy="152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Rectangle : coins arrondis 8"/>
          <p:cNvSpPr/>
          <p:nvPr/>
        </p:nvSpPr>
        <p:spPr>
          <a:xfrm>
            <a:off x="10829132" y="4533900"/>
            <a:ext cx="152400" cy="152400"/>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fr-FR"/>
          </a:p>
        </p:txBody>
      </p:sp>
      <p:sp>
        <p:nvSpPr>
          <p:cNvPr id="10" name="Rectangle : coins arrondis 9"/>
          <p:cNvSpPr/>
          <p:nvPr/>
        </p:nvSpPr>
        <p:spPr>
          <a:xfrm>
            <a:off x="11038682" y="4533900"/>
            <a:ext cx="152400" cy="1524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a:p>
        </p:txBody>
      </p:sp>
      <p:sp>
        <p:nvSpPr>
          <p:cNvPr id="11" name="Rectangle : coins arrondis 10"/>
          <p:cNvSpPr/>
          <p:nvPr/>
        </p:nvSpPr>
        <p:spPr>
          <a:xfrm>
            <a:off x="10619582" y="4839851"/>
            <a:ext cx="152400" cy="152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Rectangle : coins arrondis 11"/>
          <p:cNvSpPr/>
          <p:nvPr/>
        </p:nvSpPr>
        <p:spPr>
          <a:xfrm>
            <a:off x="10829132" y="4839851"/>
            <a:ext cx="152400" cy="152400"/>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fr-FR"/>
          </a:p>
        </p:txBody>
      </p:sp>
      <p:sp>
        <p:nvSpPr>
          <p:cNvPr id="13" name="Rectangle : coins arrondis 12"/>
          <p:cNvSpPr/>
          <p:nvPr/>
        </p:nvSpPr>
        <p:spPr>
          <a:xfrm>
            <a:off x="11038682" y="4839851"/>
            <a:ext cx="152400" cy="1524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a:p>
        </p:txBody>
      </p:sp>
      <p:sp>
        <p:nvSpPr>
          <p:cNvPr id="14" name="Rectangle : coins arrondis 13"/>
          <p:cNvSpPr/>
          <p:nvPr/>
        </p:nvSpPr>
        <p:spPr>
          <a:xfrm>
            <a:off x="10619582" y="5133980"/>
            <a:ext cx="152400" cy="152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5" name="Rectangle : coins arrondis 14"/>
          <p:cNvSpPr/>
          <p:nvPr/>
        </p:nvSpPr>
        <p:spPr>
          <a:xfrm>
            <a:off x="10829132" y="5133980"/>
            <a:ext cx="152400" cy="152400"/>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fr-FR"/>
          </a:p>
        </p:txBody>
      </p:sp>
      <p:sp>
        <p:nvSpPr>
          <p:cNvPr id="16" name="Rectangle : coins arrondis 15"/>
          <p:cNvSpPr/>
          <p:nvPr/>
        </p:nvSpPr>
        <p:spPr>
          <a:xfrm>
            <a:off x="11038682" y="5133980"/>
            <a:ext cx="152400" cy="1524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a:p>
        </p:txBody>
      </p:sp>
      <p:sp>
        <p:nvSpPr>
          <p:cNvPr id="21" name="Rectangle : coins arrondis 20"/>
          <p:cNvSpPr/>
          <p:nvPr/>
        </p:nvSpPr>
        <p:spPr>
          <a:xfrm>
            <a:off x="10619582" y="2612697"/>
            <a:ext cx="152400" cy="152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2" name="Rectangle : coins arrondis 21"/>
          <p:cNvSpPr/>
          <p:nvPr/>
        </p:nvSpPr>
        <p:spPr>
          <a:xfrm>
            <a:off x="10829132" y="2612697"/>
            <a:ext cx="152400" cy="152400"/>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fr-FR"/>
          </a:p>
        </p:txBody>
      </p:sp>
      <p:sp>
        <p:nvSpPr>
          <p:cNvPr id="23" name="Rectangle : coins arrondis 22"/>
          <p:cNvSpPr/>
          <p:nvPr/>
        </p:nvSpPr>
        <p:spPr>
          <a:xfrm>
            <a:off x="11038682" y="2612697"/>
            <a:ext cx="152400" cy="1524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a:p>
        </p:txBody>
      </p:sp>
      <p:sp>
        <p:nvSpPr>
          <p:cNvPr id="24" name="Rectangle : coins arrondis 23"/>
          <p:cNvSpPr/>
          <p:nvPr/>
        </p:nvSpPr>
        <p:spPr>
          <a:xfrm>
            <a:off x="10619582" y="2918648"/>
            <a:ext cx="152400" cy="152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5" name="Rectangle : coins arrondis 24"/>
          <p:cNvSpPr/>
          <p:nvPr/>
        </p:nvSpPr>
        <p:spPr>
          <a:xfrm>
            <a:off x="10829132" y="2918648"/>
            <a:ext cx="152400" cy="152400"/>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fr-FR"/>
          </a:p>
        </p:txBody>
      </p:sp>
      <p:sp>
        <p:nvSpPr>
          <p:cNvPr id="26" name="Rectangle : coins arrondis 25"/>
          <p:cNvSpPr/>
          <p:nvPr/>
        </p:nvSpPr>
        <p:spPr>
          <a:xfrm>
            <a:off x="11038682" y="2918648"/>
            <a:ext cx="152400" cy="1524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a:p>
        </p:txBody>
      </p:sp>
      <p:sp>
        <p:nvSpPr>
          <p:cNvPr id="27" name="Rectangle : coins arrondis 26"/>
          <p:cNvSpPr/>
          <p:nvPr/>
        </p:nvSpPr>
        <p:spPr>
          <a:xfrm>
            <a:off x="10619582" y="3212777"/>
            <a:ext cx="152400" cy="152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8" name="Rectangle : coins arrondis 27"/>
          <p:cNvSpPr/>
          <p:nvPr/>
        </p:nvSpPr>
        <p:spPr>
          <a:xfrm>
            <a:off x="10829132" y="3212777"/>
            <a:ext cx="152400" cy="152400"/>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fr-FR"/>
          </a:p>
        </p:txBody>
      </p:sp>
      <p:sp>
        <p:nvSpPr>
          <p:cNvPr id="29" name="Rectangle : coins arrondis 28"/>
          <p:cNvSpPr/>
          <p:nvPr/>
        </p:nvSpPr>
        <p:spPr>
          <a:xfrm>
            <a:off x="11038682" y="3212777"/>
            <a:ext cx="152400" cy="1524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a:p>
        </p:txBody>
      </p:sp>
      <p:sp>
        <p:nvSpPr>
          <p:cNvPr id="30" name="ZoneTexte 29"/>
          <p:cNvSpPr txBox="1"/>
          <p:nvPr/>
        </p:nvSpPr>
        <p:spPr>
          <a:xfrm>
            <a:off x="103982" y="1031358"/>
            <a:ext cx="11995869" cy="830997"/>
          </a:xfrm>
          <a:prstGeom prst="rect">
            <a:avLst/>
          </a:prstGeom>
          <a:noFill/>
        </p:spPr>
        <p:txBody>
          <a:bodyPr wrap="square" rtlCol="0">
            <a:spAutoFit/>
          </a:bodyPr>
          <a:lstStyle/>
          <a:p>
            <a:r>
              <a:rPr lang="fr-FR" sz="1600" dirty="0">
                <a:solidFill>
                  <a:schemeClr val="accent1"/>
                </a:solidFill>
              </a:rPr>
              <a:t>Qu’elles concernent les utilisateurs ou bien les groupes, les listes proposent une vue résumé de chaque membre ou groupe. Si l’utilisateur souhaite en savoir plus, il pourra cliquer un bouton action, ici bleu. S’ouvre alors une page de détails, avec toutes les informations du profil. Le bouton vert, lui permet l’édition de la fiche utilisateur ou groupe. Et enfin le bouton orange permettra la suppression de la fiche.</a:t>
            </a:r>
          </a:p>
        </p:txBody>
      </p:sp>
    </p:spTree>
    <p:extLst>
      <p:ext uri="{BB962C8B-B14F-4D97-AF65-F5344CB8AC3E}">
        <p14:creationId xmlns:p14="http://schemas.microsoft.com/office/powerpoint/2010/main" val="2292209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838200" y="35504"/>
            <a:ext cx="10515600" cy="1325563"/>
          </a:xfrm>
        </p:spPr>
        <p:txBody>
          <a:bodyPr/>
          <a:lstStyle/>
          <a:p>
            <a:pPr algn="ctr"/>
            <a:r>
              <a:rPr lang="fr-FR" dirty="0">
                <a:solidFill>
                  <a:schemeClr val="accent1"/>
                </a:solidFill>
              </a:rPr>
              <a:t>Vue du profil de l’utilisateur connecté</a:t>
            </a:r>
          </a:p>
        </p:txBody>
      </p:sp>
      <p:pic>
        <p:nvPicPr>
          <p:cNvPr id="4" name="Imag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361067"/>
            <a:ext cx="12192000" cy="5496933"/>
          </a:xfrm>
          <a:prstGeom prst="rect">
            <a:avLst/>
          </a:prstGeom>
        </p:spPr>
      </p:pic>
      <p:sp>
        <p:nvSpPr>
          <p:cNvPr id="6" name="Rectangle 5"/>
          <p:cNvSpPr/>
          <p:nvPr/>
        </p:nvSpPr>
        <p:spPr>
          <a:xfrm>
            <a:off x="3129876" y="1719067"/>
            <a:ext cx="8924081" cy="501183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7" name="Imag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29876" y="1719067"/>
            <a:ext cx="4944111" cy="4295416"/>
          </a:xfrm>
          <a:prstGeom prst="rect">
            <a:avLst/>
          </a:prstGeom>
        </p:spPr>
      </p:pic>
      <p:sp>
        <p:nvSpPr>
          <p:cNvPr id="8" name="Rectangle 7"/>
          <p:cNvSpPr/>
          <p:nvPr/>
        </p:nvSpPr>
        <p:spPr>
          <a:xfrm>
            <a:off x="3183041" y="1719067"/>
            <a:ext cx="6614337" cy="49640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Rectangle : coins arrondis 8"/>
          <p:cNvSpPr/>
          <p:nvPr/>
        </p:nvSpPr>
        <p:spPr>
          <a:xfrm>
            <a:off x="3231356" y="5562600"/>
            <a:ext cx="416719" cy="238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400" dirty="0"/>
              <a:t>Modifier</a:t>
            </a:r>
          </a:p>
        </p:txBody>
      </p:sp>
    </p:spTree>
    <p:extLst>
      <p:ext uri="{BB962C8B-B14F-4D97-AF65-F5344CB8AC3E}">
        <p14:creationId xmlns:p14="http://schemas.microsoft.com/office/powerpoint/2010/main" val="12230326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721242" y="1325895"/>
            <a:ext cx="10515600" cy="4351338"/>
          </a:xfrm>
        </p:spPr>
        <p:txBody>
          <a:bodyPr>
            <a:normAutofit fontScale="92500"/>
          </a:bodyPr>
          <a:lstStyle/>
          <a:p>
            <a:pPr marL="0" indent="0">
              <a:buNone/>
            </a:pPr>
            <a:r>
              <a:rPr lang="fr-FR" dirty="0">
                <a:solidFill>
                  <a:schemeClr val="accent1"/>
                </a:solidFill>
              </a:rPr>
              <a:t>On y retrouve les informations complètes du profil utilisateur sur la partie gauche. Il pourra dans la partie centrale, utiliser le formulaire d’édition.</a:t>
            </a:r>
          </a:p>
          <a:p>
            <a:pPr marL="285750" indent="-285750">
              <a:buFontTx/>
              <a:buChar char="-"/>
            </a:pPr>
            <a:r>
              <a:rPr lang="fr-FR" dirty="0">
                <a:solidFill>
                  <a:schemeClr val="accent1"/>
                </a:solidFill>
              </a:rPr>
              <a:t>Nom (type : </a:t>
            </a:r>
            <a:r>
              <a:rPr lang="fr-FR" dirty="0" err="1">
                <a:solidFill>
                  <a:schemeClr val="accent1"/>
                </a:solidFill>
              </a:rPr>
              <a:t>text</a:t>
            </a:r>
            <a:r>
              <a:rPr lang="fr-FR" dirty="0">
                <a:solidFill>
                  <a:schemeClr val="accent1"/>
                </a:solidFill>
              </a:rPr>
              <a:t>)</a:t>
            </a:r>
          </a:p>
          <a:p>
            <a:pPr marL="285750" indent="-285750">
              <a:buFontTx/>
              <a:buChar char="-"/>
            </a:pPr>
            <a:r>
              <a:rPr lang="fr-FR" dirty="0">
                <a:solidFill>
                  <a:schemeClr val="accent1"/>
                </a:solidFill>
              </a:rPr>
              <a:t>Prénom (type : </a:t>
            </a:r>
            <a:r>
              <a:rPr lang="fr-FR" dirty="0" err="1">
                <a:solidFill>
                  <a:schemeClr val="accent1"/>
                </a:solidFill>
              </a:rPr>
              <a:t>text</a:t>
            </a:r>
            <a:r>
              <a:rPr lang="fr-FR" dirty="0">
                <a:solidFill>
                  <a:schemeClr val="accent1"/>
                </a:solidFill>
              </a:rPr>
              <a:t>)</a:t>
            </a:r>
          </a:p>
          <a:p>
            <a:pPr marL="285750" indent="-285750">
              <a:buFontTx/>
              <a:buChar char="-"/>
            </a:pPr>
            <a:r>
              <a:rPr lang="fr-FR" dirty="0">
                <a:solidFill>
                  <a:schemeClr val="accent1"/>
                </a:solidFill>
              </a:rPr>
              <a:t>Pseudo (type : </a:t>
            </a:r>
            <a:r>
              <a:rPr lang="fr-FR" dirty="0" err="1">
                <a:solidFill>
                  <a:schemeClr val="accent1"/>
                </a:solidFill>
              </a:rPr>
              <a:t>text</a:t>
            </a:r>
            <a:r>
              <a:rPr lang="fr-FR" dirty="0">
                <a:solidFill>
                  <a:schemeClr val="accent1"/>
                </a:solidFill>
              </a:rPr>
              <a:t>)</a:t>
            </a:r>
          </a:p>
          <a:p>
            <a:pPr marL="285750" indent="-285750">
              <a:buFontTx/>
              <a:buChar char="-"/>
            </a:pPr>
            <a:r>
              <a:rPr lang="fr-FR" dirty="0">
                <a:solidFill>
                  <a:schemeClr val="accent1"/>
                </a:solidFill>
              </a:rPr>
              <a:t>Genre (type : select)</a:t>
            </a:r>
          </a:p>
          <a:p>
            <a:pPr marL="285750" indent="-285750">
              <a:buFontTx/>
              <a:buChar char="-"/>
            </a:pPr>
            <a:r>
              <a:rPr lang="fr-FR" dirty="0">
                <a:solidFill>
                  <a:schemeClr val="accent1"/>
                </a:solidFill>
              </a:rPr>
              <a:t>Adresse Mail (type : email)</a:t>
            </a:r>
          </a:p>
          <a:p>
            <a:pPr marL="285750" indent="-285750">
              <a:buFontTx/>
              <a:buChar char="-"/>
            </a:pPr>
            <a:r>
              <a:rPr lang="fr-FR" dirty="0">
                <a:solidFill>
                  <a:schemeClr val="accent1"/>
                </a:solidFill>
              </a:rPr>
              <a:t>Mot de passe (type : </a:t>
            </a:r>
            <a:r>
              <a:rPr lang="fr-FR" dirty="0" err="1">
                <a:solidFill>
                  <a:schemeClr val="accent1"/>
                </a:solidFill>
              </a:rPr>
              <a:t>password</a:t>
            </a:r>
            <a:r>
              <a:rPr lang="fr-FR" dirty="0">
                <a:solidFill>
                  <a:schemeClr val="accent1"/>
                </a:solidFill>
              </a:rPr>
              <a:t>)</a:t>
            </a:r>
          </a:p>
          <a:p>
            <a:pPr marL="285750" indent="-285750">
              <a:buFontTx/>
              <a:buChar char="-"/>
            </a:pPr>
            <a:r>
              <a:rPr lang="fr-FR" dirty="0">
                <a:solidFill>
                  <a:schemeClr val="accent1"/>
                </a:solidFill>
              </a:rPr>
              <a:t>Photo de profil (type : </a:t>
            </a:r>
            <a:r>
              <a:rPr lang="fr-FR" dirty="0" err="1">
                <a:solidFill>
                  <a:schemeClr val="accent1"/>
                </a:solidFill>
              </a:rPr>
              <a:t>upload</a:t>
            </a:r>
            <a:r>
              <a:rPr lang="fr-FR" dirty="0">
                <a:solidFill>
                  <a:schemeClr val="accent1"/>
                </a:solidFill>
              </a:rPr>
              <a:t>)</a:t>
            </a:r>
          </a:p>
          <a:p>
            <a:pPr marL="0" indent="0">
              <a:buNone/>
            </a:pPr>
            <a:endParaRPr lang="fr-FR" dirty="0">
              <a:solidFill>
                <a:schemeClr val="accent1"/>
              </a:solidFill>
            </a:endParaRPr>
          </a:p>
        </p:txBody>
      </p:sp>
    </p:spTree>
    <p:extLst>
      <p:ext uri="{BB962C8B-B14F-4D97-AF65-F5344CB8AC3E}">
        <p14:creationId xmlns:p14="http://schemas.microsoft.com/office/powerpoint/2010/main" val="1757146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838200" y="35504"/>
            <a:ext cx="10515600" cy="1325563"/>
          </a:xfrm>
        </p:spPr>
        <p:txBody>
          <a:bodyPr/>
          <a:lstStyle/>
          <a:p>
            <a:pPr algn="ctr"/>
            <a:r>
              <a:rPr lang="fr-FR" dirty="0">
                <a:solidFill>
                  <a:schemeClr val="accent1"/>
                </a:solidFill>
              </a:rPr>
              <a:t>Vue d’un profil utilisateur</a:t>
            </a:r>
          </a:p>
        </p:txBody>
      </p:sp>
      <p:pic>
        <p:nvPicPr>
          <p:cNvPr id="4" name="Imag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361067"/>
            <a:ext cx="12192000" cy="5496933"/>
          </a:xfrm>
          <a:prstGeom prst="rect">
            <a:avLst/>
          </a:prstGeom>
        </p:spPr>
      </p:pic>
      <p:sp>
        <p:nvSpPr>
          <p:cNvPr id="6" name="Rectangle 5"/>
          <p:cNvSpPr/>
          <p:nvPr/>
        </p:nvSpPr>
        <p:spPr>
          <a:xfrm>
            <a:off x="3129876" y="1719067"/>
            <a:ext cx="8924081" cy="501183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7" name="Imag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29876" y="1719067"/>
            <a:ext cx="4944111" cy="4295416"/>
          </a:xfrm>
          <a:prstGeom prst="rect">
            <a:avLst/>
          </a:prstGeom>
        </p:spPr>
      </p:pic>
      <p:sp>
        <p:nvSpPr>
          <p:cNvPr id="8" name="Rectangle 7"/>
          <p:cNvSpPr/>
          <p:nvPr/>
        </p:nvSpPr>
        <p:spPr>
          <a:xfrm>
            <a:off x="3183041" y="1719067"/>
            <a:ext cx="6614337" cy="49640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Rectangle : coins arrondis 8"/>
          <p:cNvSpPr/>
          <p:nvPr/>
        </p:nvSpPr>
        <p:spPr>
          <a:xfrm>
            <a:off x="3231356" y="5562600"/>
            <a:ext cx="416719" cy="238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400" dirty="0"/>
              <a:t>Modifier</a:t>
            </a:r>
          </a:p>
        </p:txBody>
      </p:sp>
    </p:spTree>
    <p:extLst>
      <p:ext uri="{BB962C8B-B14F-4D97-AF65-F5344CB8AC3E}">
        <p14:creationId xmlns:p14="http://schemas.microsoft.com/office/powerpoint/2010/main" val="11051388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0583"/>
            <a:ext cx="7645400" cy="6888583"/>
          </a:xfrm>
          <a:prstGeom prst="rect">
            <a:avLst/>
          </a:prstGeom>
        </p:spPr>
      </p:pic>
      <p:sp>
        <p:nvSpPr>
          <p:cNvPr id="8" name="ZoneTexte 7"/>
          <p:cNvSpPr txBox="1"/>
          <p:nvPr/>
        </p:nvSpPr>
        <p:spPr>
          <a:xfrm>
            <a:off x="3619500" y="2667001"/>
            <a:ext cx="406400" cy="584775"/>
          </a:xfrm>
          <a:prstGeom prst="rect">
            <a:avLst/>
          </a:prstGeom>
          <a:noFill/>
        </p:spPr>
        <p:txBody>
          <a:bodyPr wrap="square" rtlCol="0">
            <a:spAutoFit/>
          </a:bodyPr>
          <a:lstStyle/>
          <a:p>
            <a:r>
              <a:rPr lang="fr-FR" sz="3200" b="1" dirty="0">
                <a:solidFill>
                  <a:schemeClr val="accent1"/>
                </a:solidFill>
              </a:rPr>
              <a:t>1</a:t>
            </a:r>
          </a:p>
        </p:txBody>
      </p:sp>
      <p:sp>
        <p:nvSpPr>
          <p:cNvPr id="9" name="ZoneTexte 8"/>
          <p:cNvSpPr txBox="1"/>
          <p:nvPr/>
        </p:nvSpPr>
        <p:spPr>
          <a:xfrm>
            <a:off x="3619500" y="3413708"/>
            <a:ext cx="406400" cy="584775"/>
          </a:xfrm>
          <a:prstGeom prst="rect">
            <a:avLst/>
          </a:prstGeom>
          <a:noFill/>
        </p:spPr>
        <p:txBody>
          <a:bodyPr wrap="square" rtlCol="0">
            <a:spAutoFit/>
          </a:bodyPr>
          <a:lstStyle/>
          <a:p>
            <a:r>
              <a:rPr lang="fr-FR" sz="3200" b="1" dirty="0">
                <a:solidFill>
                  <a:schemeClr val="accent1"/>
                </a:solidFill>
              </a:rPr>
              <a:t>2</a:t>
            </a:r>
          </a:p>
        </p:txBody>
      </p:sp>
      <p:sp>
        <p:nvSpPr>
          <p:cNvPr id="10" name="ZoneTexte 9"/>
          <p:cNvSpPr txBox="1"/>
          <p:nvPr/>
        </p:nvSpPr>
        <p:spPr>
          <a:xfrm>
            <a:off x="4356100" y="4191001"/>
            <a:ext cx="406400" cy="584775"/>
          </a:xfrm>
          <a:prstGeom prst="rect">
            <a:avLst/>
          </a:prstGeom>
          <a:noFill/>
        </p:spPr>
        <p:txBody>
          <a:bodyPr wrap="square" rtlCol="0">
            <a:spAutoFit/>
          </a:bodyPr>
          <a:lstStyle/>
          <a:p>
            <a:r>
              <a:rPr lang="fr-FR" sz="3200" b="1" dirty="0">
                <a:solidFill>
                  <a:schemeClr val="accent1"/>
                </a:solidFill>
              </a:rPr>
              <a:t>3</a:t>
            </a:r>
          </a:p>
        </p:txBody>
      </p:sp>
      <p:sp>
        <p:nvSpPr>
          <p:cNvPr id="11" name="ZoneTexte 10"/>
          <p:cNvSpPr txBox="1"/>
          <p:nvPr/>
        </p:nvSpPr>
        <p:spPr>
          <a:xfrm>
            <a:off x="7874000" y="-30583"/>
            <a:ext cx="3937000" cy="6740307"/>
          </a:xfrm>
          <a:prstGeom prst="rect">
            <a:avLst/>
          </a:prstGeom>
          <a:noFill/>
        </p:spPr>
        <p:txBody>
          <a:bodyPr wrap="square" rtlCol="0">
            <a:spAutoFit/>
          </a:bodyPr>
          <a:lstStyle/>
          <a:p>
            <a:r>
              <a:rPr lang="fr-FR" sz="3200" b="1" dirty="0">
                <a:solidFill>
                  <a:schemeClr val="accent1"/>
                </a:solidFill>
              </a:rPr>
              <a:t>1</a:t>
            </a:r>
            <a:r>
              <a:rPr lang="fr-FR" sz="1600" b="1" dirty="0">
                <a:solidFill>
                  <a:schemeClr val="accent1"/>
                </a:solidFill>
              </a:rPr>
              <a:t> :</a:t>
            </a:r>
            <a:r>
              <a:rPr lang="fr-FR" sz="3200" b="1" dirty="0">
                <a:solidFill>
                  <a:schemeClr val="accent1"/>
                </a:solidFill>
              </a:rPr>
              <a:t> </a:t>
            </a:r>
            <a:r>
              <a:rPr lang="fr-FR" sz="1600" dirty="0">
                <a:solidFill>
                  <a:schemeClr val="accent1"/>
                </a:solidFill>
              </a:rPr>
              <a:t>L’utilisateur doit tout d’abord inscrire son adresse mail pour se connecter. </a:t>
            </a:r>
          </a:p>
          <a:p>
            <a:r>
              <a:rPr lang="fr-FR" sz="1600" dirty="0">
                <a:solidFill>
                  <a:schemeClr val="accent1"/>
                </a:solidFill>
              </a:rPr>
              <a:t>Le champ de type </a:t>
            </a:r>
            <a:r>
              <a:rPr lang="fr-FR" sz="1600" b="1" dirty="0">
                <a:solidFill>
                  <a:schemeClr val="accent1"/>
                </a:solidFill>
              </a:rPr>
              <a:t>email</a:t>
            </a:r>
            <a:r>
              <a:rPr lang="fr-FR" sz="1600" dirty="0">
                <a:solidFill>
                  <a:schemeClr val="accent1"/>
                </a:solidFill>
              </a:rPr>
              <a:t>  n’accepte que les adresses mail avec le pattern suivant : </a:t>
            </a:r>
            <a:r>
              <a:rPr lang="fr-FR" sz="1600" b="1" dirty="0">
                <a:solidFill>
                  <a:schemeClr val="accent1"/>
                </a:solidFill>
              </a:rPr>
              <a:t>[a-z0-9._%+-]+@[a-z0-9.-]+\.[a-z]{2,3}$</a:t>
            </a:r>
          </a:p>
          <a:p>
            <a:r>
              <a:rPr lang="fr-FR" sz="1600" dirty="0">
                <a:solidFill>
                  <a:schemeClr val="accent1"/>
                </a:solidFill>
              </a:rPr>
              <a:t>Premier palier visant à réduire l’erreur de saisie d’adresse.</a:t>
            </a:r>
          </a:p>
          <a:p>
            <a:endParaRPr lang="fr-FR" sz="1600" dirty="0">
              <a:solidFill>
                <a:schemeClr val="accent1"/>
              </a:solidFill>
            </a:endParaRPr>
          </a:p>
          <a:p>
            <a:r>
              <a:rPr lang="fr-FR" sz="3200" b="1" dirty="0">
                <a:solidFill>
                  <a:schemeClr val="accent1"/>
                </a:solidFill>
              </a:rPr>
              <a:t>2</a:t>
            </a:r>
            <a:r>
              <a:rPr lang="fr-FR" sz="1600" dirty="0">
                <a:solidFill>
                  <a:schemeClr val="accent1"/>
                </a:solidFill>
              </a:rPr>
              <a:t> : L’utilisateur renseigne le champ mot de passe. De type</a:t>
            </a:r>
            <a:r>
              <a:rPr lang="fr-FR" sz="1600" b="1" dirty="0">
                <a:solidFill>
                  <a:schemeClr val="accent1"/>
                </a:solidFill>
              </a:rPr>
              <a:t> </a:t>
            </a:r>
            <a:r>
              <a:rPr lang="fr-FR" sz="1600" b="1" dirty="0" err="1">
                <a:solidFill>
                  <a:schemeClr val="accent1"/>
                </a:solidFill>
              </a:rPr>
              <a:t>password</a:t>
            </a:r>
            <a:r>
              <a:rPr lang="fr-FR" sz="1600" dirty="0">
                <a:solidFill>
                  <a:schemeClr val="accent1"/>
                </a:solidFill>
              </a:rPr>
              <a:t>, il n’acceptera qu’un minimum de 6 caractères.</a:t>
            </a:r>
          </a:p>
          <a:p>
            <a:endParaRPr lang="fr-FR" sz="1600" dirty="0">
              <a:solidFill>
                <a:schemeClr val="accent1"/>
              </a:solidFill>
            </a:endParaRPr>
          </a:p>
          <a:p>
            <a:r>
              <a:rPr lang="fr-FR" sz="3200" b="1" dirty="0">
                <a:solidFill>
                  <a:schemeClr val="accent1"/>
                </a:solidFill>
              </a:rPr>
              <a:t>3</a:t>
            </a:r>
            <a:r>
              <a:rPr lang="fr-FR" sz="1600" dirty="0">
                <a:solidFill>
                  <a:schemeClr val="accent1"/>
                </a:solidFill>
              </a:rPr>
              <a:t> : Lorsque les 2 champs cités ci-dessus seront préalablement remplis, l’utilisateur peut alors se connecter à l’interface qui lui est dédiée.</a:t>
            </a:r>
          </a:p>
          <a:p>
            <a:endParaRPr lang="fr-FR" sz="1600" dirty="0">
              <a:solidFill>
                <a:schemeClr val="accent1"/>
              </a:solidFill>
            </a:endParaRPr>
          </a:p>
          <a:p>
            <a:r>
              <a:rPr lang="fr-FR" sz="1600" dirty="0">
                <a:solidFill>
                  <a:schemeClr val="accent1"/>
                </a:solidFill>
              </a:rPr>
              <a:t>Dans le cas où l’utilisateur se trompe d’adresse email ou de mot de passe, le formulaire se chargera de le prévenir par un message d’alerte.</a:t>
            </a:r>
          </a:p>
          <a:p>
            <a:r>
              <a:rPr lang="fr-FR" sz="1600" dirty="0">
                <a:solidFill>
                  <a:schemeClr val="accent1"/>
                </a:solidFill>
              </a:rPr>
              <a:t>Si toutefois, celui-ci oubliait son mot de passe, il est possible de consulter le lien « Mot de passe perdu ? » </a:t>
            </a:r>
          </a:p>
        </p:txBody>
      </p:sp>
      <p:sp>
        <p:nvSpPr>
          <p:cNvPr id="12" name="Rectangle 11"/>
          <p:cNvSpPr/>
          <p:nvPr/>
        </p:nvSpPr>
        <p:spPr>
          <a:xfrm>
            <a:off x="949325" y="4615017"/>
            <a:ext cx="2197100" cy="863600"/>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7672508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0" y="0"/>
            <a:ext cx="12192000" cy="6858000"/>
          </a:xfrm>
        </p:spPr>
        <p:txBody>
          <a:bodyPr anchor="ctr"/>
          <a:lstStyle/>
          <a:p>
            <a:r>
              <a:rPr lang="fr-FR" b="1" dirty="0">
                <a:solidFill>
                  <a:schemeClr val="accent1"/>
                </a:solidFill>
              </a:rPr>
              <a:t>Voici la page d’accueil, une fois l’utilisateur connecté</a:t>
            </a:r>
          </a:p>
        </p:txBody>
      </p:sp>
    </p:spTree>
    <p:extLst>
      <p:ext uri="{BB962C8B-B14F-4D97-AF65-F5344CB8AC3E}">
        <p14:creationId xmlns:p14="http://schemas.microsoft.com/office/powerpoint/2010/main" val="25956727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ZoneTexte 7"/>
          <p:cNvSpPr txBox="1"/>
          <p:nvPr/>
        </p:nvSpPr>
        <p:spPr>
          <a:xfrm>
            <a:off x="3619500" y="2667001"/>
            <a:ext cx="406400" cy="584775"/>
          </a:xfrm>
          <a:prstGeom prst="rect">
            <a:avLst/>
          </a:prstGeom>
          <a:noFill/>
        </p:spPr>
        <p:txBody>
          <a:bodyPr wrap="square" rtlCol="0">
            <a:spAutoFit/>
          </a:bodyPr>
          <a:lstStyle/>
          <a:p>
            <a:r>
              <a:rPr lang="fr-FR" sz="3200" b="1" dirty="0">
                <a:solidFill>
                  <a:schemeClr val="accent1"/>
                </a:solidFill>
              </a:rPr>
              <a:t>1</a:t>
            </a:r>
          </a:p>
        </p:txBody>
      </p:sp>
      <p:sp>
        <p:nvSpPr>
          <p:cNvPr id="9" name="ZoneTexte 8"/>
          <p:cNvSpPr txBox="1"/>
          <p:nvPr/>
        </p:nvSpPr>
        <p:spPr>
          <a:xfrm>
            <a:off x="3619500" y="3413708"/>
            <a:ext cx="406400" cy="584775"/>
          </a:xfrm>
          <a:prstGeom prst="rect">
            <a:avLst/>
          </a:prstGeom>
          <a:noFill/>
        </p:spPr>
        <p:txBody>
          <a:bodyPr wrap="square" rtlCol="0">
            <a:spAutoFit/>
          </a:bodyPr>
          <a:lstStyle/>
          <a:p>
            <a:r>
              <a:rPr lang="fr-FR" sz="3200" b="1" dirty="0">
                <a:solidFill>
                  <a:schemeClr val="accent1"/>
                </a:solidFill>
              </a:rPr>
              <a:t>2</a:t>
            </a:r>
          </a:p>
        </p:txBody>
      </p:sp>
      <p:sp>
        <p:nvSpPr>
          <p:cNvPr id="10" name="ZoneTexte 9"/>
          <p:cNvSpPr txBox="1"/>
          <p:nvPr/>
        </p:nvSpPr>
        <p:spPr>
          <a:xfrm>
            <a:off x="4356100" y="4191001"/>
            <a:ext cx="406400" cy="584775"/>
          </a:xfrm>
          <a:prstGeom prst="rect">
            <a:avLst/>
          </a:prstGeom>
          <a:noFill/>
        </p:spPr>
        <p:txBody>
          <a:bodyPr wrap="square" rtlCol="0">
            <a:spAutoFit/>
          </a:bodyPr>
          <a:lstStyle/>
          <a:p>
            <a:r>
              <a:rPr lang="fr-FR" sz="3200" b="1" dirty="0">
                <a:solidFill>
                  <a:schemeClr val="accent1"/>
                </a:solidFill>
              </a:rPr>
              <a:t>3</a:t>
            </a:r>
          </a:p>
        </p:txBody>
      </p:sp>
      <p:sp>
        <p:nvSpPr>
          <p:cNvPr id="12" name="Rectangle 11"/>
          <p:cNvSpPr/>
          <p:nvPr/>
        </p:nvSpPr>
        <p:spPr>
          <a:xfrm>
            <a:off x="949325" y="4615017"/>
            <a:ext cx="2197100" cy="863600"/>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2" name="Imag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50" y="0"/>
            <a:ext cx="12185650" cy="6858000"/>
          </a:xfrm>
          <a:prstGeom prst="rect">
            <a:avLst/>
          </a:prstGeom>
        </p:spPr>
      </p:pic>
    </p:spTree>
    <p:extLst>
      <p:ext uri="{BB962C8B-B14F-4D97-AF65-F5344CB8AC3E}">
        <p14:creationId xmlns:p14="http://schemas.microsoft.com/office/powerpoint/2010/main" val="33114636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3"/>
          <p:cNvSpPr txBox="1"/>
          <p:nvPr/>
        </p:nvSpPr>
        <p:spPr>
          <a:xfrm>
            <a:off x="0" y="2730500"/>
            <a:ext cx="12192000" cy="1200329"/>
          </a:xfrm>
          <a:prstGeom prst="rect">
            <a:avLst/>
          </a:prstGeom>
          <a:noFill/>
        </p:spPr>
        <p:txBody>
          <a:bodyPr wrap="square" rtlCol="0">
            <a:spAutoFit/>
          </a:bodyPr>
          <a:lstStyle/>
          <a:p>
            <a:pPr algn="ctr"/>
            <a:r>
              <a:rPr lang="fr-FR" sz="3600" b="1" dirty="0">
                <a:solidFill>
                  <a:schemeClr val="accent1"/>
                </a:solidFill>
              </a:rPr>
              <a:t>Passage en revue des différentes parties du gestionnaire et ses fonctions</a:t>
            </a:r>
          </a:p>
        </p:txBody>
      </p:sp>
    </p:spTree>
    <p:extLst>
      <p:ext uri="{BB962C8B-B14F-4D97-AF65-F5344CB8AC3E}">
        <p14:creationId xmlns:p14="http://schemas.microsoft.com/office/powerpoint/2010/main" val="16586256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p:cNvPicPr>
            <a:picLocks noChangeAspect="1"/>
          </p:cNvPicPr>
          <p:nvPr/>
        </p:nvPicPr>
        <p:blipFill rotWithShape="1">
          <a:blip r:embed="rId2">
            <a:extLst>
              <a:ext uri="{28A0092B-C50C-407E-A947-70E740481C1C}">
                <a14:useLocalDpi xmlns:a14="http://schemas.microsoft.com/office/drawing/2010/main" val="0"/>
              </a:ext>
            </a:extLst>
          </a:blip>
          <a:srcRect b="65373"/>
          <a:stretch/>
        </p:blipFill>
        <p:spPr>
          <a:xfrm>
            <a:off x="1" y="10"/>
            <a:ext cx="4654296" cy="6857990"/>
          </a:xfrm>
          <a:prstGeom prst="rect">
            <a:avLst/>
          </a:prstGeom>
        </p:spPr>
      </p:pic>
      <p:sp>
        <p:nvSpPr>
          <p:cNvPr id="2" name="Titre 1"/>
          <p:cNvSpPr>
            <a:spLocks noGrp="1"/>
          </p:cNvSpPr>
          <p:nvPr>
            <p:ph type="ctrTitle"/>
          </p:nvPr>
        </p:nvSpPr>
        <p:spPr>
          <a:xfrm>
            <a:off x="5277329" y="431800"/>
            <a:ext cx="6274590" cy="1788221"/>
          </a:xfrm>
          <a:noFill/>
        </p:spPr>
        <p:txBody>
          <a:bodyPr>
            <a:normAutofit/>
          </a:bodyPr>
          <a:lstStyle/>
          <a:p>
            <a:pPr algn="l"/>
            <a:r>
              <a:rPr lang="fr-FR" sz="2000" b="1" dirty="0">
                <a:solidFill>
                  <a:schemeClr val="accent1"/>
                </a:solidFill>
              </a:rPr>
              <a:t>Le </a:t>
            </a:r>
            <a:r>
              <a:rPr lang="fr-FR" sz="2000" b="1" dirty="0" err="1">
                <a:solidFill>
                  <a:schemeClr val="accent1"/>
                </a:solidFill>
              </a:rPr>
              <a:t>sidebar</a:t>
            </a:r>
            <a:r>
              <a:rPr lang="fr-FR" sz="2000" b="1" dirty="0">
                <a:solidFill>
                  <a:schemeClr val="accent1"/>
                </a:solidFill>
              </a:rPr>
              <a:t> permet à l’utilisateur de naviguer dans le site. Dans ce cas, il pourra ajouter un membre et/ou un groupe à la base de données.</a:t>
            </a:r>
            <a:br>
              <a:rPr lang="fr-FR" sz="2000" b="1" dirty="0">
                <a:solidFill>
                  <a:schemeClr val="accent1"/>
                </a:solidFill>
              </a:rPr>
            </a:br>
            <a:br>
              <a:rPr lang="fr-FR" sz="2000" b="1" dirty="0">
                <a:solidFill>
                  <a:schemeClr val="accent1"/>
                </a:solidFill>
              </a:rPr>
            </a:br>
            <a:r>
              <a:rPr lang="fr-FR" sz="2000" b="1" dirty="0">
                <a:solidFill>
                  <a:schemeClr val="accent1"/>
                </a:solidFill>
              </a:rPr>
              <a:t>La fonction « Rechercher » donne la possibilité de chercher un/des membres ou un/des groupes.</a:t>
            </a:r>
          </a:p>
        </p:txBody>
      </p:sp>
    </p:spTree>
    <p:extLst>
      <p:ext uri="{BB962C8B-B14F-4D97-AF65-F5344CB8AC3E}">
        <p14:creationId xmlns:p14="http://schemas.microsoft.com/office/powerpoint/2010/main" val="8661261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842132" y="3311525"/>
            <a:ext cx="10515600" cy="2466975"/>
          </a:xfrm>
        </p:spPr>
        <p:txBody>
          <a:bodyPr>
            <a:normAutofit fontScale="90000"/>
          </a:bodyPr>
          <a:lstStyle/>
          <a:p>
            <a:pPr algn="ctr"/>
            <a:r>
              <a:rPr lang="fr-FR" b="1" dirty="0">
                <a:solidFill>
                  <a:schemeClr val="accent1"/>
                </a:solidFill>
              </a:rPr>
              <a:t>Le header (bleu sur l’image) sert quant à lui à afficher les options de l’utilisateur connecté. Il pourra y trouver le bouton option pour éditer son profil ou tout simplement se déconnecter.</a:t>
            </a:r>
          </a:p>
        </p:txBody>
      </p:sp>
      <p:pic>
        <p:nvPicPr>
          <p:cNvPr id="4" name="Espace réservé du contenu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7000" y="152400"/>
            <a:ext cx="11945865" cy="2088351"/>
          </a:xfrm>
        </p:spPr>
      </p:pic>
    </p:spTree>
    <p:extLst>
      <p:ext uri="{BB962C8B-B14F-4D97-AF65-F5344CB8AC3E}">
        <p14:creationId xmlns:p14="http://schemas.microsoft.com/office/powerpoint/2010/main" val="13661969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70288" y="1825625"/>
            <a:ext cx="8651423" cy="4351338"/>
          </a:xfrm>
        </p:spPr>
      </p:pic>
      <p:sp>
        <p:nvSpPr>
          <p:cNvPr id="7" name="ZoneTexte 6"/>
          <p:cNvSpPr txBox="1"/>
          <p:nvPr/>
        </p:nvSpPr>
        <p:spPr>
          <a:xfrm>
            <a:off x="0" y="152400"/>
            <a:ext cx="12192000" cy="923330"/>
          </a:xfrm>
          <a:prstGeom prst="rect">
            <a:avLst/>
          </a:prstGeom>
          <a:noFill/>
        </p:spPr>
        <p:txBody>
          <a:bodyPr wrap="square" rtlCol="0">
            <a:spAutoFit/>
          </a:bodyPr>
          <a:lstStyle/>
          <a:p>
            <a:pPr algn="ctr"/>
            <a:r>
              <a:rPr lang="fr-FR" dirty="0">
                <a:solidFill>
                  <a:schemeClr val="accent1"/>
                </a:solidFill>
              </a:rPr>
              <a:t>Le contenu présenté par plusieurs blocs permet une lecture rapide des statistiques du gestionnaire. Nous y retrouvons le nombres d’utilisateurs, groupes, la trésorerie et le nombre de nouveaux membres sur une période N. </a:t>
            </a:r>
          </a:p>
          <a:p>
            <a:pPr algn="ctr"/>
            <a:r>
              <a:rPr lang="fr-FR" dirty="0">
                <a:solidFill>
                  <a:schemeClr val="accent1"/>
                </a:solidFill>
              </a:rPr>
              <a:t>Les 3 derniers membres inscrits ainsi que les 3 derniers groupes créés.</a:t>
            </a:r>
          </a:p>
        </p:txBody>
      </p:sp>
    </p:spTree>
    <p:extLst>
      <p:ext uri="{BB962C8B-B14F-4D97-AF65-F5344CB8AC3E}">
        <p14:creationId xmlns:p14="http://schemas.microsoft.com/office/powerpoint/2010/main" val="39605884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838200" y="365125"/>
            <a:ext cx="10515600" cy="6492875"/>
          </a:xfrm>
        </p:spPr>
        <p:txBody>
          <a:bodyPr>
            <a:normAutofit/>
          </a:bodyPr>
          <a:lstStyle/>
          <a:p>
            <a:pPr algn="ctr"/>
            <a:r>
              <a:rPr lang="fr-FR" b="1" dirty="0">
                <a:solidFill>
                  <a:schemeClr val="accent1"/>
                </a:solidFill>
              </a:rPr>
              <a:t>Fonctionnalités du gestionnaire</a:t>
            </a:r>
            <a:br>
              <a:rPr lang="fr-FR" b="1" dirty="0">
                <a:solidFill>
                  <a:schemeClr val="accent1"/>
                </a:solidFill>
              </a:rPr>
            </a:br>
            <a:endParaRPr lang="fr-FR" b="1" dirty="0">
              <a:solidFill>
                <a:schemeClr val="accent1"/>
              </a:solidFill>
            </a:endParaRPr>
          </a:p>
        </p:txBody>
      </p:sp>
      <p:sp>
        <p:nvSpPr>
          <p:cNvPr id="4" name="ZoneTexte 3"/>
          <p:cNvSpPr txBox="1"/>
          <p:nvPr/>
        </p:nvSpPr>
        <p:spPr>
          <a:xfrm>
            <a:off x="2889250" y="3611562"/>
            <a:ext cx="6413500" cy="923330"/>
          </a:xfrm>
          <a:prstGeom prst="rect">
            <a:avLst/>
          </a:prstGeom>
          <a:noFill/>
        </p:spPr>
        <p:txBody>
          <a:bodyPr wrap="square" rtlCol="0">
            <a:spAutoFit/>
          </a:bodyPr>
          <a:lstStyle/>
          <a:p>
            <a:pPr marL="285750" indent="-285750">
              <a:buFont typeface="Arial" panose="020B0604020202020204" pitchFamily="34" charset="0"/>
              <a:buChar char="•"/>
            </a:pPr>
            <a:r>
              <a:rPr lang="fr-FR" dirty="0">
                <a:solidFill>
                  <a:schemeClr val="accent1"/>
                </a:solidFill>
              </a:rPr>
              <a:t>Formulaire</a:t>
            </a:r>
          </a:p>
          <a:p>
            <a:pPr marL="285750" indent="-285750">
              <a:buFont typeface="Arial" panose="020B0604020202020204" pitchFamily="34" charset="0"/>
              <a:buChar char="•"/>
            </a:pPr>
            <a:r>
              <a:rPr lang="fr-FR" dirty="0">
                <a:solidFill>
                  <a:schemeClr val="accent1"/>
                </a:solidFill>
              </a:rPr>
              <a:t>Listes</a:t>
            </a:r>
          </a:p>
          <a:p>
            <a:pPr marL="285750" indent="-285750">
              <a:buFont typeface="Arial" panose="020B0604020202020204" pitchFamily="34" charset="0"/>
              <a:buChar char="•"/>
            </a:pPr>
            <a:r>
              <a:rPr lang="fr-FR" dirty="0">
                <a:solidFill>
                  <a:schemeClr val="accent1"/>
                </a:solidFill>
              </a:rPr>
              <a:t>Vues détaillées</a:t>
            </a:r>
            <a:endParaRPr lang="fr-FR" dirty="0">
              <a:solidFill>
                <a:schemeClr val="accent1"/>
              </a:solidFill>
            </a:endParaRPr>
          </a:p>
        </p:txBody>
      </p:sp>
    </p:spTree>
    <p:extLst>
      <p:ext uri="{BB962C8B-B14F-4D97-AF65-F5344CB8AC3E}">
        <p14:creationId xmlns:p14="http://schemas.microsoft.com/office/powerpoint/2010/main" val="1006702693"/>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166</TotalTime>
  <Words>452</Words>
  <Application>Microsoft Office PowerPoint</Application>
  <PresentationFormat>Grand écran</PresentationFormat>
  <Paragraphs>60</Paragraphs>
  <Slides>14</Slides>
  <Notes>0</Notes>
  <HiddenSlides>0</HiddenSlides>
  <MMClips>0</MMClips>
  <ScaleCrop>false</ScaleCrop>
  <HeadingPairs>
    <vt:vector size="6" baseType="variant">
      <vt:variant>
        <vt:lpstr>Polices utilisées</vt:lpstr>
      </vt:variant>
      <vt:variant>
        <vt:i4>3</vt:i4>
      </vt:variant>
      <vt:variant>
        <vt:lpstr>Thème</vt:lpstr>
      </vt:variant>
      <vt:variant>
        <vt:i4>1</vt:i4>
      </vt:variant>
      <vt:variant>
        <vt:lpstr>Titres des diapositives</vt:lpstr>
      </vt:variant>
      <vt:variant>
        <vt:i4>14</vt:i4>
      </vt:variant>
    </vt:vector>
  </HeadingPairs>
  <TitlesOfParts>
    <vt:vector size="18" baseType="lpstr">
      <vt:lpstr>Arial</vt:lpstr>
      <vt:lpstr>Calibri</vt:lpstr>
      <vt:lpstr>Calibri Light</vt:lpstr>
      <vt:lpstr>Thème Office</vt:lpstr>
      <vt:lpstr>SCENARIO - Utilisateur</vt:lpstr>
      <vt:lpstr>Présentation PowerPoint</vt:lpstr>
      <vt:lpstr>Voici la page d’accueil, une fois l’utilisateur connecté</vt:lpstr>
      <vt:lpstr>Présentation PowerPoint</vt:lpstr>
      <vt:lpstr>Présentation PowerPoint</vt:lpstr>
      <vt:lpstr>Le sidebar permet à l’utilisateur de naviguer dans le site. Dans ce cas, il pourra ajouter un membre et/ou un groupe à la base de données.  La fonction « Rechercher » donne la possibilité de chercher un/des membres ou un/des groupes.</vt:lpstr>
      <vt:lpstr>Le header (bleu sur l’image) sert quant à lui à afficher les options de l’utilisateur connecté. Il pourra y trouver le bouton option pour éditer son profil ou tout simplement se déconnecter.</vt:lpstr>
      <vt:lpstr>Présentation PowerPoint</vt:lpstr>
      <vt:lpstr>Fonctionnalités du gestionnaire </vt:lpstr>
      <vt:lpstr>Présentation PowerPoint</vt:lpstr>
      <vt:lpstr>Les listes</vt:lpstr>
      <vt:lpstr>Vue du profil de l’utilisateur connecté</vt:lpstr>
      <vt:lpstr>Présentation PowerPoint</vt:lpstr>
      <vt:lpstr>Vue d’un profil utilisateur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Anthony Slimani</dc:creator>
  <cp:lastModifiedBy>Anthony Slimani</cp:lastModifiedBy>
  <cp:revision>14</cp:revision>
  <dcterms:created xsi:type="dcterms:W3CDTF">2017-01-26T19:41:00Z</dcterms:created>
  <dcterms:modified xsi:type="dcterms:W3CDTF">2017-01-26T22:27:55Z</dcterms:modified>
</cp:coreProperties>
</file>

<file path=docProps/thumbnail.jpeg>
</file>